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56" r:id="rId4"/>
    <p:sldId id="283" r:id="rId5"/>
    <p:sldId id="257" r:id="rId6"/>
    <p:sldId id="270" r:id="rId7"/>
    <p:sldId id="269" r:id="rId8"/>
    <p:sldId id="291" r:id="rId9"/>
    <p:sldId id="284" r:id="rId10"/>
    <p:sldId id="304" r:id="rId11"/>
    <p:sldId id="268" r:id="rId12"/>
    <p:sldId id="285" r:id="rId13"/>
    <p:sldId id="267" r:id="rId14"/>
    <p:sldId id="266" r:id="rId15"/>
    <p:sldId id="274" r:id="rId16"/>
    <p:sldId id="271" r:id="rId17"/>
    <p:sldId id="310" r:id="rId18"/>
    <p:sldId id="281" r:id="rId19"/>
    <p:sldId id="282" r:id="rId20"/>
    <p:sldId id="272" r:id="rId21"/>
    <p:sldId id="301" r:id="rId22"/>
    <p:sldId id="302" r:id="rId23"/>
    <p:sldId id="303" r:id="rId24"/>
    <p:sldId id="305" r:id="rId25"/>
    <p:sldId id="286" r:id="rId26"/>
    <p:sldId id="306" r:id="rId27"/>
    <p:sldId id="307" r:id="rId28"/>
    <p:sldId id="308" r:id="rId29"/>
    <p:sldId id="278" r:id="rId30"/>
    <p:sldId id="258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76">
          <p15:clr>
            <a:srgbClr val="A4A3A4"/>
          </p15:clr>
        </p15:guide>
        <p15:guide id="4" pos="3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56" y="72"/>
      </p:cViewPr>
      <p:guideLst>
        <p:guide orient="horz" pos="1620"/>
        <p:guide pos="2880"/>
        <p:guide orient="horz" pos="1476"/>
        <p:guide pos="3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Office PowerPoint]Ark1'!$A$3</c:f>
              <c:strCache>
                <c:ptCount val="1"/>
                <c:pt idx="0">
                  <c:v>Sa SpotCoolerom 9°C</c:v>
                </c:pt>
              </c:strCache>
            </c:strRef>
          </c:tx>
          <c:marker>
            <c:symbol val="none"/>
          </c:marker>
          <c:cat>
            <c:strRef>
              <c:f>'[Chart in Microsoft Office PowerPoint]Ark1'!$B$2:$H$2</c:f>
              <c:strCache>
                <c:ptCount val="7"/>
                <c:pt idx="0">
                  <c:v>Dan 0</c:v>
                </c:pt>
                <c:pt idx="1">
                  <c:v>Dan 2</c:v>
                </c:pt>
                <c:pt idx="2">
                  <c:v>Dan 3</c:v>
                </c:pt>
                <c:pt idx="3">
                  <c:v>Dan 4</c:v>
                </c:pt>
                <c:pt idx="4">
                  <c:v>Dan 5</c:v>
                </c:pt>
                <c:pt idx="5">
                  <c:v>Dan 6</c:v>
                </c:pt>
                <c:pt idx="6">
                  <c:v>Dan 8</c:v>
                </c:pt>
              </c:strCache>
            </c:strRef>
          </c:cat>
          <c:val>
            <c:numRef>
              <c:f>'[Chart in Microsoft Office PowerPoint]Ark1'!$B$47:$H$47</c:f>
              <c:numCache>
                <c:formatCode>#,##0</c:formatCode>
                <c:ptCount val="7"/>
                <c:pt idx="0">
                  <c:v>252</c:v>
                </c:pt>
                <c:pt idx="1">
                  <c:v>251</c:v>
                </c:pt>
                <c:pt idx="2">
                  <c:v>250</c:v>
                </c:pt>
                <c:pt idx="3">
                  <c:v>249</c:v>
                </c:pt>
                <c:pt idx="4">
                  <c:v>248</c:v>
                </c:pt>
                <c:pt idx="5">
                  <c:v>247</c:v>
                </c:pt>
                <c:pt idx="6">
                  <c:v>245.76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Office PowerPoint]Ark1'!$A$8</c:f>
              <c:strCache>
                <c:ptCount val="1"/>
                <c:pt idx="0">
                  <c:v>Bez SpotCoolera  20°C</c:v>
                </c:pt>
              </c:strCache>
            </c:strRef>
          </c:tx>
          <c:marker>
            <c:symbol val="none"/>
          </c:marker>
          <c:cat>
            <c:strRef>
              <c:f>'[Chart in Microsoft Office PowerPoint]Ark1'!$B$2:$H$2</c:f>
              <c:strCache>
                <c:ptCount val="7"/>
                <c:pt idx="0">
                  <c:v>Dan 0</c:v>
                </c:pt>
                <c:pt idx="1">
                  <c:v>Dan 2</c:v>
                </c:pt>
                <c:pt idx="2">
                  <c:v>Dan 3</c:v>
                </c:pt>
                <c:pt idx="3">
                  <c:v>Dan 4</c:v>
                </c:pt>
                <c:pt idx="4">
                  <c:v>Dan 5</c:v>
                </c:pt>
                <c:pt idx="5">
                  <c:v>Dan 6</c:v>
                </c:pt>
                <c:pt idx="6">
                  <c:v>Dan 8</c:v>
                </c:pt>
              </c:strCache>
            </c:strRef>
          </c:cat>
          <c:val>
            <c:numRef>
              <c:f>'[Chart in Microsoft Office PowerPoint]Ark1'!$B$52:$H$52</c:f>
              <c:numCache>
                <c:formatCode>#,##0</c:formatCode>
                <c:ptCount val="7"/>
                <c:pt idx="0">
                  <c:v>252</c:v>
                </c:pt>
                <c:pt idx="1">
                  <c:v>250</c:v>
                </c:pt>
                <c:pt idx="2">
                  <c:v>248</c:v>
                </c:pt>
                <c:pt idx="3">
                  <c:v>246</c:v>
                </c:pt>
                <c:pt idx="4">
                  <c:v>244</c:v>
                </c:pt>
                <c:pt idx="5">
                  <c:v>242</c:v>
                </c:pt>
                <c:pt idx="6">
                  <c:v>240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5056"/>
        <c:axId val="354603744"/>
      </c:lineChart>
      <c:catAx>
        <c:axId val="64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4603744"/>
        <c:crosses val="autoZero"/>
        <c:auto val="1"/>
        <c:lblAlgn val="ctr"/>
        <c:lblOffset val="100"/>
        <c:noMultiLvlLbl val="0"/>
      </c:catAx>
      <c:valAx>
        <c:axId val="35460374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6465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effectLst>
      <a:glow rad="101600">
        <a:schemeClr val="accent3">
          <a:satMod val="175000"/>
          <a:alpha val="40000"/>
        </a:schemeClr>
      </a:glo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42382259249002"/>
          <c:y val="4.6078859320768002E-2"/>
          <c:w val="0.71250932889202601"/>
          <c:h val="0.76544744219070804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Office PowerPoint]Ark1'!$A$3</c:f>
              <c:strCache>
                <c:ptCount val="1"/>
                <c:pt idx="0">
                  <c:v>Sa SpotCoolerom 9°C</c:v>
                </c:pt>
              </c:strCache>
            </c:strRef>
          </c:tx>
          <c:marker>
            <c:symbol val="none"/>
          </c:marker>
          <c:cat>
            <c:strRef>
              <c:f>'[Chart in Microsoft Office PowerPoint]Ark1'!$B$2:$H$2</c:f>
              <c:strCache>
                <c:ptCount val="7"/>
                <c:pt idx="0">
                  <c:v>Dan 0</c:v>
                </c:pt>
                <c:pt idx="1">
                  <c:v>Dan 2</c:v>
                </c:pt>
                <c:pt idx="2">
                  <c:v>Dan 3</c:v>
                </c:pt>
                <c:pt idx="3">
                  <c:v>Dan 4</c:v>
                </c:pt>
                <c:pt idx="4">
                  <c:v>Dan 5</c:v>
                </c:pt>
                <c:pt idx="5">
                  <c:v>Dan 6</c:v>
                </c:pt>
                <c:pt idx="6">
                  <c:v>Dan 8</c:v>
                </c:pt>
              </c:strCache>
            </c:strRef>
          </c:cat>
          <c:val>
            <c:numRef>
              <c:f>'[Chart in Microsoft Office PowerPoint]Ark1'!$B$33:$H$33</c:f>
              <c:numCache>
                <c:formatCode>#,##0</c:formatCode>
                <c:ptCount val="7"/>
                <c:pt idx="0">
                  <c:v>434.19</c:v>
                </c:pt>
                <c:pt idx="1">
                  <c:v>432.072</c:v>
                </c:pt>
                <c:pt idx="2">
                  <c:v>429.95400000000001</c:v>
                </c:pt>
                <c:pt idx="3">
                  <c:v>428</c:v>
                </c:pt>
                <c:pt idx="4">
                  <c:v>425.71800000000002</c:v>
                </c:pt>
                <c:pt idx="5">
                  <c:v>423.35899999999998</c:v>
                </c:pt>
                <c:pt idx="6">
                  <c:v>421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Office PowerPoint]Ark1'!$A$8</c:f>
              <c:strCache>
                <c:ptCount val="1"/>
                <c:pt idx="0">
                  <c:v>Bez SpotCoolera  20°C</c:v>
                </c:pt>
              </c:strCache>
            </c:strRef>
          </c:tx>
          <c:marker>
            <c:symbol val="none"/>
          </c:marker>
          <c:cat>
            <c:strRef>
              <c:f>'[Chart in Microsoft Office PowerPoint]Ark1'!$B$2:$H$2</c:f>
              <c:strCache>
                <c:ptCount val="7"/>
                <c:pt idx="0">
                  <c:v>Dan 0</c:v>
                </c:pt>
                <c:pt idx="1">
                  <c:v>Dan 2</c:v>
                </c:pt>
                <c:pt idx="2">
                  <c:v>Dan 3</c:v>
                </c:pt>
                <c:pt idx="3">
                  <c:v>Dan 4</c:v>
                </c:pt>
                <c:pt idx="4">
                  <c:v>Dan 5</c:v>
                </c:pt>
                <c:pt idx="5">
                  <c:v>Dan 6</c:v>
                </c:pt>
                <c:pt idx="6">
                  <c:v>Dan 8</c:v>
                </c:pt>
              </c:strCache>
            </c:strRef>
          </c:cat>
          <c:val>
            <c:numRef>
              <c:f>'[Chart in Microsoft Office PowerPoint]Ark1'!$B$38:$H$38</c:f>
              <c:numCache>
                <c:formatCode>#,##0</c:formatCode>
                <c:ptCount val="7"/>
                <c:pt idx="0">
                  <c:v>434</c:v>
                </c:pt>
                <c:pt idx="1">
                  <c:v>430</c:v>
                </c:pt>
                <c:pt idx="2">
                  <c:v>426</c:v>
                </c:pt>
                <c:pt idx="3">
                  <c:v>424</c:v>
                </c:pt>
                <c:pt idx="4">
                  <c:v>420</c:v>
                </c:pt>
                <c:pt idx="5">
                  <c:v>416</c:v>
                </c:pt>
                <c:pt idx="6">
                  <c:v>412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716360"/>
        <c:axId val="354716744"/>
      </c:lineChart>
      <c:catAx>
        <c:axId val="35471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4716744"/>
        <c:crosses val="autoZero"/>
        <c:auto val="1"/>
        <c:lblAlgn val="ctr"/>
        <c:lblOffset val="100"/>
        <c:noMultiLvlLbl val="0"/>
      </c:catAx>
      <c:valAx>
        <c:axId val="35471674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354716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effectLst>
      <a:glow rad="101600">
        <a:schemeClr val="accent3">
          <a:satMod val="175000"/>
          <a:alpha val="40000"/>
        </a:schemeClr>
      </a:glow>
    </a:effectLst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40AD0-230F-4F98-BB7C-1A2ED9626E71}" type="doc">
      <dgm:prSet loTypeId="urn:microsoft.com/office/officeart/2009/3/layout/RandomtoResultProcess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17A3FF0-A7C1-485C-A6B3-11C7BEEDD06E}">
      <dgm:prSet phldrT="[Text]" custT="1"/>
      <dgm:spPr/>
      <dgm:t>
        <a:bodyPr/>
        <a:lstStyle/>
        <a:p>
          <a:r>
            <a:rPr lang="x-none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SVEŽE VOĆE</a:t>
          </a:r>
        </a:p>
        <a:p>
          <a:r>
            <a:rPr lang="x-none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POVRĆE</a:t>
          </a:r>
          <a:endParaRPr lang="en-US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31AFD-3CE0-4012-9FF5-93DF2C896CA7}" type="parTrans" cxnId="{C293EF2D-2D05-4B47-9F27-57E95F32F7FE}">
      <dgm:prSet/>
      <dgm:spPr/>
      <dgm:t>
        <a:bodyPr/>
        <a:lstStyle/>
        <a:p>
          <a:endParaRPr lang="en-US"/>
        </a:p>
      </dgm:t>
    </dgm:pt>
    <dgm:pt modelId="{C7E6D737-B662-4444-A5C6-EA6E76194D95}" type="sibTrans" cxnId="{C293EF2D-2D05-4B47-9F27-57E95F32F7FE}">
      <dgm:prSet/>
      <dgm:spPr/>
      <dgm:t>
        <a:bodyPr/>
        <a:lstStyle/>
        <a:p>
          <a:endParaRPr lang="en-US"/>
        </a:p>
      </dgm:t>
    </dgm:pt>
    <dgm:pt modelId="{1CEB38BD-C146-4EA2-B630-972C5ADD05F7}">
      <dgm:prSet phldrT="[Text]" custT="1"/>
      <dgm:spPr/>
      <dgm:t>
        <a:bodyPr/>
        <a:lstStyle/>
        <a:p>
          <a:r>
            <a:rPr lang="x-none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ZADOVOLJNI</a:t>
          </a:r>
        </a:p>
        <a:p>
          <a:r>
            <a:rPr lang="x-none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KUPCI</a:t>
          </a:r>
          <a:endParaRPr lang="en-US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72076C-5334-4F3F-8B4B-AD84D0ACD3B4}" type="parTrans" cxnId="{927FE561-66B1-4848-94F2-0EFCF53DF212}">
      <dgm:prSet/>
      <dgm:spPr/>
      <dgm:t>
        <a:bodyPr/>
        <a:lstStyle/>
        <a:p>
          <a:endParaRPr lang="en-US"/>
        </a:p>
      </dgm:t>
    </dgm:pt>
    <dgm:pt modelId="{E099635D-26E1-4AA8-B390-669E4C5A36BC}" type="sibTrans" cxnId="{927FE561-66B1-4848-94F2-0EFCF53DF212}">
      <dgm:prSet/>
      <dgm:spPr/>
      <dgm:t>
        <a:bodyPr/>
        <a:lstStyle/>
        <a:p>
          <a:endParaRPr lang="en-US"/>
        </a:p>
      </dgm:t>
    </dgm:pt>
    <dgm:pt modelId="{A94156B2-D9C6-4A9C-B79A-7A88D1A4CA7E}">
      <dgm:prSet phldrT="[Text]" custT="1"/>
      <dgm:spPr/>
      <dgm:t>
        <a:bodyPr/>
        <a:lstStyle/>
        <a:p>
          <a:r>
            <a:rPr lang="x-none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VEĆA PRODAJA  CELOKUPN</a:t>
          </a:r>
          <a:r>
            <a:rPr lang="en-U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x-none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 ASORTIMA</a:t>
          </a:r>
          <a:r>
            <a:rPr lang="en-U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x-none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U OBJEKTU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ABB2E2-9844-4E64-89E2-93699BA37B2D}" type="parTrans" cxnId="{1BCAC0D1-B6AE-4B43-858A-57D77AF0261A}">
      <dgm:prSet/>
      <dgm:spPr/>
      <dgm:t>
        <a:bodyPr/>
        <a:lstStyle/>
        <a:p>
          <a:endParaRPr lang="en-US"/>
        </a:p>
      </dgm:t>
    </dgm:pt>
    <dgm:pt modelId="{F2F95ECE-01D7-42A1-9F76-88A21DA76C77}" type="sibTrans" cxnId="{1BCAC0D1-B6AE-4B43-858A-57D77AF0261A}">
      <dgm:prSet/>
      <dgm:spPr/>
      <dgm:t>
        <a:bodyPr/>
        <a:lstStyle/>
        <a:p>
          <a:endParaRPr lang="en-US"/>
        </a:p>
      </dgm:t>
    </dgm:pt>
    <dgm:pt modelId="{2593B3A2-0EE9-4F71-B7A5-7D8399DAAC86}" type="pres">
      <dgm:prSet presAssocID="{E9D40AD0-230F-4F98-BB7C-1A2ED9626E7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C95367-C127-486F-B45F-A2B18B2FC85E}" type="pres">
      <dgm:prSet presAssocID="{217A3FF0-A7C1-485C-A6B3-11C7BEEDD06E}" presName="chaos" presStyleCnt="0"/>
      <dgm:spPr/>
      <dgm:t>
        <a:bodyPr/>
        <a:lstStyle/>
        <a:p>
          <a:endParaRPr lang="en-US"/>
        </a:p>
      </dgm:t>
    </dgm:pt>
    <dgm:pt modelId="{32388154-4552-4DAE-9259-6AD25A9542AA}" type="pres">
      <dgm:prSet presAssocID="{217A3FF0-A7C1-485C-A6B3-11C7BEEDD06E}" presName="parTx1" presStyleLbl="revTx" presStyleIdx="0" presStyleCnt="2" custLinFactNeighborX="1529" custLinFactNeighborY="13841"/>
      <dgm:spPr/>
      <dgm:t>
        <a:bodyPr/>
        <a:lstStyle/>
        <a:p>
          <a:endParaRPr lang="en-US"/>
        </a:p>
      </dgm:t>
    </dgm:pt>
    <dgm:pt modelId="{4676330E-9A7F-4877-B8F6-5215A8B37643}" type="pres">
      <dgm:prSet presAssocID="{217A3FF0-A7C1-485C-A6B3-11C7BEEDD06E}" presName="c1" presStyleLbl="node1" presStyleIdx="0" presStyleCnt="19" custLinFactY="30683" custLinFactNeighborY="100000"/>
      <dgm:spPr/>
      <dgm:t>
        <a:bodyPr/>
        <a:lstStyle/>
        <a:p>
          <a:endParaRPr lang="en-US"/>
        </a:p>
      </dgm:t>
    </dgm:pt>
    <dgm:pt modelId="{71E931C2-44C8-4C9B-B4B0-FBDF1B6212FF}" type="pres">
      <dgm:prSet presAssocID="{217A3FF0-A7C1-485C-A6B3-11C7BEEDD06E}" presName="c2" presStyleLbl="node1" presStyleIdx="1" presStyleCnt="19"/>
      <dgm:spPr/>
      <dgm:t>
        <a:bodyPr/>
        <a:lstStyle/>
        <a:p>
          <a:endParaRPr lang="en-US"/>
        </a:p>
      </dgm:t>
    </dgm:pt>
    <dgm:pt modelId="{D6800D35-BF63-4816-BE5D-3A1D72DCAA60}" type="pres">
      <dgm:prSet presAssocID="{217A3FF0-A7C1-485C-A6B3-11C7BEEDD06E}" presName="c3" presStyleLbl="node1" presStyleIdx="2" presStyleCnt="19"/>
      <dgm:spPr/>
      <dgm:t>
        <a:bodyPr/>
        <a:lstStyle/>
        <a:p>
          <a:endParaRPr lang="en-US"/>
        </a:p>
      </dgm:t>
    </dgm:pt>
    <dgm:pt modelId="{649ABEC2-E514-4020-A397-A0B6F2D984F2}" type="pres">
      <dgm:prSet presAssocID="{217A3FF0-A7C1-485C-A6B3-11C7BEEDD06E}" presName="c4" presStyleLbl="node1" presStyleIdx="3" presStyleCnt="19"/>
      <dgm:spPr/>
      <dgm:t>
        <a:bodyPr/>
        <a:lstStyle/>
        <a:p>
          <a:endParaRPr lang="en-US"/>
        </a:p>
      </dgm:t>
    </dgm:pt>
    <dgm:pt modelId="{C20971A8-7E27-479E-89C3-0EAB1A1D7070}" type="pres">
      <dgm:prSet presAssocID="{217A3FF0-A7C1-485C-A6B3-11C7BEEDD06E}" presName="c5" presStyleLbl="node1" presStyleIdx="4" presStyleCnt="19"/>
      <dgm:spPr/>
      <dgm:t>
        <a:bodyPr/>
        <a:lstStyle/>
        <a:p>
          <a:endParaRPr lang="en-US"/>
        </a:p>
      </dgm:t>
    </dgm:pt>
    <dgm:pt modelId="{7C394332-F157-4DD0-8F7F-89B773F0DEA9}" type="pres">
      <dgm:prSet presAssocID="{217A3FF0-A7C1-485C-A6B3-11C7BEEDD06E}" presName="c6" presStyleLbl="node1" presStyleIdx="5" presStyleCnt="19"/>
      <dgm:spPr/>
      <dgm:t>
        <a:bodyPr/>
        <a:lstStyle/>
        <a:p>
          <a:endParaRPr lang="en-US"/>
        </a:p>
      </dgm:t>
    </dgm:pt>
    <dgm:pt modelId="{97DF1BD0-CE31-4848-AE24-C2240E98CD03}" type="pres">
      <dgm:prSet presAssocID="{217A3FF0-A7C1-485C-A6B3-11C7BEEDD06E}" presName="c7" presStyleLbl="node1" presStyleIdx="6" presStyleCnt="19"/>
      <dgm:spPr/>
      <dgm:t>
        <a:bodyPr/>
        <a:lstStyle/>
        <a:p>
          <a:endParaRPr lang="en-US"/>
        </a:p>
      </dgm:t>
    </dgm:pt>
    <dgm:pt modelId="{47166C67-6271-494C-ACA3-B94ACEE8E84F}" type="pres">
      <dgm:prSet presAssocID="{217A3FF0-A7C1-485C-A6B3-11C7BEEDD06E}" presName="c8" presStyleLbl="node1" presStyleIdx="7" presStyleCnt="19" custLinFactNeighborY="88046"/>
      <dgm:spPr/>
      <dgm:t>
        <a:bodyPr/>
        <a:lstStyle/>
        <a:p>
          <a:endParaRPr lang="en-US"/>
        </a:p>
      </dgm:t>
    </dgm:pt>
    <dgm:pt modelId="{B7651530-CFFC-4333-881C-40C868AA0354}" type="pres">
      <dgm:prSet presAssocID="{217A3FF0-A7C1-485C-A6B3-11C7BEEDD06E}" presName="c9" presStyleLbl="node1" presStyleIdx="8" presStyleCnt="19" custLinFactNeighborX="-56320" custLinFactNeighborY="76682"/>
      <dgm:spPr/>
      <dgm:t>
        <a:bodyPr/>
        <a:lstStyle/>
        <a:p>
          <a:endParaRPr lang="en-US"/>
        </a:p>
      </dgm:t>
    </dgm:pt>
    <dgm:pt modelId="{A1AC4479-5306-4ED3-8FEC-FC7B3B396966}" type="pres">
      <dgm:prSet presAssocID="{217A3FF0-A7C1-485C-A6B3-11C7BEEDD06E}" presName="c10" presStyleLbl="node1" presStyleIdx="9" presStyleCnt="19"/>
      <dgm:spPr/>
      <dgm:t>
        <a:bodyPr/>
        <a:lstStyle/>
        <a:p>
          <a:endParaRPr lang="en-US"/>
        </a:p>
      </dgm:t>
    </dgm:pt>
    <dgm:pt modelId="{9A145A16-E3CF-4ED2-A4DF-E997EEDDA58A}" type="pres">
      <dgm:prSet presAssocID="{217A3FF0-A7C1-485C-A6B3-11C7BEEDD06E}" presName="c11" presStyleLbl="node1" presStyleIdx="10" presStyleCnt="19" custLinFactNeighborX="33954" custLinFactNeighborY="-66227"/>
      <dgm:spPr/>
      <dgm:t>
        <a:bodyPr/>
        <a:lstStyle/>
        <a:p>
          <a:endParaRPr lang="en-US"/>
        </a:p>
      </dgm:t>
    </dgm:pt>
    <dgm:pt modelId="{18B17614-249A-492F-BBB0-16D785F62E9B}" type="pres">
      <dgm:prSet presAssocID="{217A3FF0-A7C1-485C-A6B3-11C7BEEDD06E}" presName="c12" presStyleLbl="node1" presStyleIdx="11" presStyleCnt="19"/>
      <dgm:spPr/>
      <dgm:t>
        <a:bodyPr/>
        <a:lstStyle/>
        <a:p>
          <a:endParaRPr lang="en-US"/>
        </a:p>
      </dgm:t>
    </dgm:pt>
    <dgm:pt modelId="{338D288A-A01F-410A-AD37-EEC42752A434}" type="pres">
      <dgm:prSet presAssocID="{217A3FF0-A7C1-485C-A6B3-11C7BEEDD06E}" presName="c13" presStyleLbl="node1" presStyleIdx="12" presStyleCnt="19"/>
      <dgm:spPr/>
      <dgm:t>
        <a:bodyPr/>
        <a:lstStyle/>
        <a:p>
          <a:endParaRPr lang="en-US"/>
        </a:p>
      </dgm:t>
    </dgm:pt>
    <dgm:pt modelId="{9F6D89C1-7836-4283-B979-72B4E4060D96}" type="pres">
      <dgm:prSet presAssocID="{217A3FF0-A7C1-485C-A6B3-11C7BEEDD06E}" presName="c14" presStyleLbl="node1" presStyleIdx="13" presStyleCnt="19"/>
      <dgm:spPr/>
      <dgm:t>
        <a:bodyPr/>
        <a:lstStyle/>
        <a:p>
          <a:endParaRPr lang="en-US"/>
        </a:p>
      </dgm:t>
    </dgm:pt>
    <dgm:pt modelId="{1E004242-EEFF-410D-9D8B-0C76FD92361E}" type="pres">
      <dgm:prSet presAssocID="{217A3FF0-A7C1-485C-A6B3-11C7BEEDD06E}" presName="c15" presStyleLbl="node1" presStyleIdx="14" presStyleCnt="19"/>
      <dgm:spPr/>
      <dgm:t>
        <a:bodyPr/>
        <a:lstStyle/>
        <a:p>
          <a:endParaRPr lang="en-US"/>
        </a:p>
      </dgm:t>
    </dgm:pt>
    <dgm:pt modelId="{2B10F263-81C5-400C-A1B5-35278C602A67}" type="pres">
      <dgm:prSet presAssocID="{217A3FF0-A7C1-485C-A6B3-11C7BEEDD06E}" presName="c16" presStyleLbl="node1" presStyleIdx="15" presStyleCnt="19"/>
      <dgm:spPr/>
      <dgm:t>
        <a:bodyPr/>
        <a:lstStyle/>
        <a:p>
          <a:endParaRPr lang="en-US"/>
        </a:p>
      </dgm:t>
    </dgm:pt>
    <dgm:pt modelId="{F0D48E4C-966D-4AB5-A8A1-5E153E5B8D4C}" type="pres">
      <dgm:prSet presAssocID="{217A3FF0-A7C1-485C-A6B3-11C7BEEDD06E}" presName="c17" presStyleLbl="node1" presStyleIdx="16" presStyleCnt="19"/>
      <dgm:spPr/>
      <dgm:t>
        <a:bodyPr/>
        <a:lstStyle/>
        <a:p>
          <a:endParaRPr lang="en-US"/>
        </a:p>
      </dgm:t>
    </dgm:pt>
    <dgm:pt modelId="{91D94996-04E7-44BD-8240-444396C9195E}" type="pres">
      <dgm:prSet presAssocID="{217A3FF0-A7C1-485C-A6B3-11C7BEEDD06E}" presName="c18" presStyleLbl="node1" presStyleIdx="17" presStyleCnt="19" custLinFactNeighborX="-27336" custLinFactNeighborY="-79632"/>
      <dgm:spPr/>
      <dgm:t>
        <a:bodyPr/>
        <a:lstStyle/>
        <a:p>
          <a:endParaRPr lang="en-US"/>
        </a:p>
      </dgm:t>
    </dgm:pt>
    <dgm:pt modelId="{4CA334E4-17F0-40DB-997C-F6BE30DA7896}" type="pres">
      <dgm:prSet presAssocID="{C7E6D737-B662-4444-A5C6-EA6E76194D95}" presName="chevronComposite1" presStyleCnt="0"/>
      <dgm:spPr/>
      <dgm:t>
        <a:bodyPr/>
        <a:lstStyle/>
        <a:p>
          <a:endParaRPr lang="en-US"/>
        </a:p>
      </dgm:t>
    </dgm:pt>
    <dgm:pt modelId="{D4DEBA65-6D22-436A-A74B-A136275F403D}" type="pres">
      <dgm:prSet presAssocID="{C7E6D737-B662-4444-A5C6-EA6E76194D95}" presName="chevron1" presStyleLbl="sibTrans2D1" presStyleIdx="0" presStyleCnt="2" custLinFactNeighborX="18455" custLinFactNeighborY="1146"/>
      <dgm:spPr/>
      <dgm:t>
        <a:bodyPr/>
        <a:lstStyle/>
        <a:p>
          <a:endParaRPr lang="en-US"/>
        </a:p>
      </dgm:t>
    </dgm:pt>
    <dgm:pt modelId="{DBE67E02-F679-4AF3-B3EE-18ED3D9A3E64}" type="pres">
      <dgm:prSet presAssocID="{C7E6D737-B662-4444-A5C6-EA6E76194D95}" presName="spChevron1" presStyleCnt="0"/>
      <dgm:spPr/>
      <dgm:t>
        <a:bodyPr/>
        <a:lstStyle/>
        <a:p>
          <a:endParaRPr lang="en-US"/>
        </a:p>
      </dgm:t>
    </dgm:pt>
    <dgm:pt modelId="{BB039934-BD5C-4D7F-BE84-5301A0CB1B24}" type="pres">
      <dgm:prSet presAssocID="{1CEB38BD-C146-4EA2-B630-972C5ADD05F7}" presName="middle" presStyleCnt="0"/>
      <dgm:spPr/>
      <dgm:t>
        <a:bodyPr/>
        <a:lstStyle/>
        <a:p>
          <a:endParaRPr lang="en-US"/>
        </a:p>
      </dgm:t>
    </dgm:pt>
    <dgm:pt modelId="{27685F48-2C91-460F-877E-58E620740AC8}" type="pres">
      <dgm:prSet presAssocID="{1CEB38BD-C146-4EA2-B630-972C5ADD05F7}" presName="parTxMid" presStyleLbl="revTx" presStyleIdx="1" presStyleCnt="2" custLinFactNeighborX="-11012" custLinFactNeighborY="6494"/>
      <dgm:spPr/>
      <dgm:t>
        <a:bodyPr/>
        <a:lstStyle/>
        <a:p>
          <a:endParaRPr lang="en-US"/>
        </a:p>
      </dgm:t>
    </dgm:pt>
    <dgm:pt modelId="{350FD221-9A6B-41BE-9F92-24DC9D7FFBA6}" type="pres">
      <dgm:prSet presAssocID="{1CEB38BD-C146-4EA2-B630-972C5ADD05F7}" presName="spMid" presStyleCnt="0"/>
      <dgm:spPr/>
      <dgm:t>
        <a:bodyPr/>
        <a:lstStyle/>
        <a:p>
          <a:endParaRPr lang="en-US"/>
        </a:p>
      </dgm:t>
    </dgm:pt>
    <dgm:pt modelId="{DA938563-8E82-4014-932F-40949B13643C}" type="pres">
      <dgm:prSet presAssocID="{E099635D-26E1-4AA8-B390-669E4C5A36BC}" presName="chevronComposite1" presStyleCnt="0"/>
      <dgm:spPr/>
      <dgm:t>
        <a:bodyPr/>
        <a:lstStyle/>
        <a:p>
          <a:endParaRPr lang="en-US"/>
        </a:p>
      </dgm:t>
    </dgm:pt>
    <dgm:pt modelId="{375CBDB5-EB52-4CE4-AC8F-8C9BD19892D1}" type="pres">
      <dgm:prSet presAssocID="{E099635D-26E1-4AA8-B390-669E4C5A36BC}" presName="chevron1" presStyleLbl="sibTrans2D1" presStyleIdx="1" presStyleCnt="2" custLinFactNeighborX="-96716" custLinFactNeighborY="1146"/>
      <dgm:spPr/>
      <dgm:t>
        <a:bodyPr/>
        <a:lstStyle/>
        <a:p>
          <a:endParaRPr lang="en-US"/>
        </a:p>
      </dgm:t>
    </dgm:pt>
    <dgm:pt modelId="{06F9964A-98BF-4B65-9367-61D0EA37802F}" type="pres">
      <dgm:prSet presAssocID="{E099635D-26E1-4AA8-B390-669E4C5A36BC}" presName="spChevron1" presStyleCnt="0"/>
      <dgm:spPr/>
      <dgm:t>
        <a:bodyPr/>
        <a:lstStyle/>
        <a:p>
          <a:endParaRPr lang="en-US"/>
        </a:p>
      </dgm:t>
    </dgm:pt>
    <dgm:pt modelId="{0986E51B-3114-4F16-BAC7-A1862E15EB2A}" type="pres">
      <dgm:prSet presAssocID="{A94156B2-D9C6-4A9C-B79A-7A88D1A4CA7E}" presName="last" presStyleCnt="0"/>
      <dgm:spPr/>
      <dgm:t>
        <a:bodyPr/>
        <a:lstStyle/>
        <a:p>
          <a:endParaRPr lang="en-US"/>
        </a:p>
      </dgm:t>
    </dgm:pt>
    <dgm:pt modelId="{4851CA53-E746-47B9-BB1B-ED17F832A5A2}" type="pres">
      <dgm:prSet presAssocID="{A94156B2-D9C6-4A9C-B79A-7A88D1A4CA7E}" presName="circleTx" presStyleLbl="node1" presStyleIdx="18" presStyleCnt="19" custLinFactNeighborX="-36234" custLinFactNeighborY="-1138"/>
      <dgm:spPr/>
      <dgm:t>
        <a:bodyPr/>
        <a:lstStyle/>
        <a:p>
          <a:endParaRPr lang="en-US"/>
        </a:p>
      </dgm:t>
    </dgm:pt>
    <dgm:pt modelId="{0A572725-C8EB-44B8-B201-706D05815177}" type="pres">
      <dgm:prSet presAssocID="{A94156B2-D9C6-4A9C-B79A-7A88D1A4CA7E}" presName="spN" presStyleCnt="0"/>
      <dgm:spPr/>
      <dgm:t>
        <a:bodyPr/>
        <a:lstStyle/>
        <a:p>
          <a:endParaRPr lang="en-US"/>
        </a:p>
      </dgm:t>
    </dgm:pt>
  </dgm:ptLst>
  <dgm:cxnLst>
    <dgm:cxn modelId="{1BCAC0D1-B6AE-4B43-858A-57D77AF0261A}" srcId="{E9D40AD0-230F-4F98-BB7C-1A2ED9626E71}" destId="{A94156B2-D9C6-4A9C-B79A-7A88D1A4CA7E}" srcOrd="2" destOrd="0" parTransId="{2AABB2E2-9844-4E64-89E2-93699BA37B2D}" sibTransId="{F2F95ECE-01D7-42A1-9F76-88A21DA76C77}"/>
    <dgm:cxn modelId="{382A8B47-B3F5-422C-9457-DA1E969DA4B6}" type="presOf" srcId="{1CEB38BD-C146-4EA2-B630-972C5ADD05F7}" destId="{27685F48-2C91-460F-877E-58E620740AC8}" srcOrd="0" destOrd="0" presId="urn:microsoft.com/office/officeart/2009/3/layout/RandomtoResultProcess"/>
    <dgm:cxn modelId="{36991DDE-03BC-4375-BBFD-32CE6226C191}" type="presOf" srcId="{217A3FF0-A7C1-485C-A6B3-11C7BEEDD06E}" destId="{32388154-4552-4DAE-9259-6AD25A9542AA}" srcOrd="0" destOrd="0" presId="urn:microsoft.com/office/officeart/2009/3/layout/RandomtoResultProcess"/>
    <dgm:cxn modelId="{C293EF2D-2D05-4B47-9F27-57E95F32F7FE}" srcId="{E9D40AD0-230F-4F98-BB7C-1A2ED9626E71}" destId="{217A3FF0-A7C1-485C-A6B3-11C7BEEDD06E}" srcOrd="0" destOrd="0" parTransId="{96031AFD-3CE0-4012-9FF5-93DF2C896CA7}" sibTransId="{C7E6D737-B662-4444-A5C6-EA6E76194D95}"/>
    <dgm:cxn modelId="{B3240DCD-AB45-4548-A41E-F360E666464B}" type="presOf" srcId="{E9D40AD0-230F-4F98-BB7C-1A2ED9626E71}" destId="{2593B3A2-0EE9-4F71-B7A5-7D8399DAAC86}" srcOrd="0" destOrd="0" presId="urn:microsoft.com/office/officeart/2009/3/layout/RandomtoResultProcess"/>
    <dgm:cxn modelId="{60F41C47-B060-49CF-839F-5F9299DFECD6}" type="presOf" srcId="{A94156B2-D9C6-4A9C-B79A-7A88D1A4CA7E}" destId="{4851CA53-E746-47B9-BB1B-ED17F832A5A2}" srcOrd="0" destOrd="0" presId="urn:microsoft.com/office/officeart/2009/3/layout/RandomtoResultProcess"/>
    <dgm:cxn modelId="{927FE561-66B1-4848-94F2-0EFCF53DF212}" srcId="{E9D40AD0-230F-4F98-BB7C-1A2ED9626E71}" destId="{1CEB38BD-C146-4EA2-B630-972C5ADD05F7}" srcOrd="1" destOrd="0" parTransId="{8572076C-5334-4F3F-8B4B-AD84D0ACD3B4}" sibTransId="{E099635D-26E1-4AA8-B390-669E4C5A36BC}"/>
    <dgm:cxn modelId="{3548CCCD-8A18-46F0-B837-FFEEAA52A1CE}" type="presParOf" srcId="{2593B3A2-0EE9-4F71-B7A5-7D8399DAAC86}" destId="{F5C95367-C127-486F-B45F-A2B18B2FC85E}" srcOrd="0" destOrd="0" presId="urn:microsoft.com/office/officeart/2009/3/layout/RandomtoResultProcess"/>
    <dgm:cxn modelId="{2151DE31-CF46-41DE-9BD0-E147CB56F377}" type="presParOf" srcId="{F5C95367-C127-486F-B45F-A2B18B2FC85E}" destId="{32388154-4552-4DAE-9259-6AD25A9542AA}" srcOrd="0" destOrd="0" presId="urn:microsoft.com/office/officeart/2009/3/layout/RandomtoResultProcess"/>
    <dgm:cxn modelId="{579F0E23-B03D-4C82-A97A-CBFB005088A9}" type="presParOf" srcId="{F5C95367-C127-486F-B45F-A2B18B2FC85E}" destId="{4676330E-9A7F-4877-B8F6-5215A8B37643}" srcOrd="1" destOrd="0" presId="urn:microsoft.com/office/officeart/2009/3/layout/RandomtoResultProcess"/>
    <dgm:cxn modelId="{AE6B7632-7801-4C0B-9A60-7BBC119CF699}" type="presParOf" srcId="{F5C95367-C127-486F-B45F-A2B18B2FC85E}" destId="{71E931C2-44C8-4C9B-B4B0-FBDF1B6212FF}" srcOrd="2" destOrd="0" presId="urn:microsoft.com/office/officeart/2009/3/layout/RandomtoResultProcess"/>
    <dgm:cxn modelId="{A78C6950-B937-4987-9B10-50EA69D7BAE9}" type="presParOf" srcId="{F5C95367-C127-486F-B45F-A2B18B2FC85E}" destId="{D6800D35-BF63-4816-BE5D-3A1D72DCAA60}" srcOrd="3" destOrd="0" presId="urn:microsoft.com/office/officeart/2009/3/layout/RandomtoResultProcess"/>
    <dgm:cxn modelId="{E9F8358E-08B2-491E-86E6-504C273E4CFB}" type="presParOf" srcId="{F5C95367-C127-486F-B45F-A2B18B2FC85E}" destId="{649ABEC2-E514-4020-A397-A0B6F2D984F2}" srcOrd="4" destOrd="0" presId="urn:microsoft.com/office/officeart/2009/3/layout/RandomtoResultProcess"/>
    <dgm:cxn modelId="{F7C71B19-4A11-4BA6-B609-03C59CF3644B}" type="presParOf" srcId="{F5C95367-C127-486F-B45F-A2B18B2FC85E}" destId="{C20971A8-7E27-479E-89C3-0EAB1A1D7070}" srcOrd="5" destOrd="0" presId="urn:microsoft.com/office/officeart/2009/3/layout/RandomtoResultProcess"/>
    <dgm:cxn modelId="{422819E9-A624-48CB-BD99-186ADE26177E}" type="presParOf" srcId="{F5C95367-C127-486F-B45F-A2B18B2FC85E}" destId="{7C394332-F157-4DD0-8F7F-89B773F0DEA9}" srcOrd="6" destOrd="0" presId="urn:microsoft.com/office/officeart/2009/3/layout/RandomtoResultProcess"/>
    <dgm:cxn modelId="{C29D4048-7C31-4CA9-B053-2DF4A148BC5C}" type="presParOf" srcId="{F5C95367-C127-486F-B45F-A2B18B2FC85E}" destId="{97DF1BD0-CE31-4848-AE24-C2240E98CD03}" srcOrd="7" destOrd="0" presId="urn:microsoft.com/office/officeart/2009/3/layout/RandomtoResultProcess"/>
    <dgm:cxn modelId="{9C2BA90F-260D-4723-84DC-63FD4A2D0F03}" type="presParOf" srcId="{F5C95367-C127-486F-B45F-A2B18B2FC85E}" destId="{47166C67-6271-494C-ACA3-B94ACEE8E84F}" srcOrd="8" destOrd="0" presId="urn:microsoft.com/office/officeart/2009/3/layout/RandomtoResultProcess"/>
    <dgm:cxn modelId="{C59F68A2-82B0-4C87-BE28-75210DFDC52E}" type="presParOf" srcId="{F5C95367-C127-486F-B45F-A2B18B2FC85E}" destId="{B7651530-CFFC-4333-881C-40C868AA0354}" srcOrd="9" destOrd="0" presId="urn:microsoft.com/office/officeart/2009/3/layout/RandomtoResultProcess"/>
    <dgm:cxn modelId="{7542BB31-5AE9-49D1-9B9E-ABC47FE00A17}" type="presParOf" srcId="{F5C95367-C127-486F-B45F-A2B18B2FC85E}" destId="{A1AC4479-5306-4ED3-8FEC-FC7B3B396966}" srcOrd="10" destOrd="0" presId="urn:microsoft.com/office/officeart/2009/3/layout/RandomtoResultProcess"/>
    <dgm:cxn modelId="{6595A18C-88E5-4436-B23B-DCB4D10FD89C}" type="presParOf" srcId="{F5C95367-C127-486F-B45F-A2B18B2FC85E}" destId="{9A145A16-E3CF-4ED2-A4DF-E997EEDDA58A}" srcOrd="11" destOrd="0" presId="urn:microsoft.com/office/officeart/2009/3/layout/RandomtoResultProcess"/>
    <dgm:cxn modelId="{A8DDD486-EBE8-4F40-92DF-E3477F3852FA}" type="presParOf" srcId="{F5C95367-C127-486F-B45F-A2B18B2FC85E}" destId="{18B17614-249A-492F-BBB0-16D785F62E9B}" srcOrd="12" destOrd="0" presId="urn:microsoft.com/office/officeart/2009/3/layout/RandomtoResultProcess"/>
    <dgm:cxn modelId="{EF58DEE6-A974-4042-B8DB-91C3231F233A}" type="presParOf" srcId="{F5C95367-C127-486F-B45F-A2B18B2FC85E}" destId="{338D288A-A01F-410A-AD37-EEC42752A434}" srcOrd="13" destOrd="0" presId="urn:microsoft.com/office/officeart/2009/3/layout/RandomtoResultProcess"/>
    <dgm:cxn modelId="{BDD6D07A-E690-4E2B-AF53-397B43EC7B47}" type="presParOf" srcId="{F5C95367-C127-486F-B45F-A2B18B2FC85E}" destId="{9F6D89C1-7836-4283-B979-72B4E4060D96}" srcOrd="14" destOrd="0" presId="urn:microsoft.com/office/officeart/2009/3/layout/RandomtoResultProcess"/>
    <dgm:cxn modelId="{6BD5136D-CDFE-4E19-91B3-2435CD9B7F15}" type="presParOf" srcId="{F5C95367-C127-486F-B45F-A2B18B2FC85E}" destId="{1E004242-EEFF-410D-9D8B-0C76FD92361E}" srcOrd="15" destOrd="0" presId="urn:microsoft.com/office/officeart/2009/3/layout/RandomtoResultProcess"/>
    <dgm:cxn modelId="{A6A937B5-5EED-40BA-A125-68C2136943C2}" type="presParOf" srcId="{F5C95367-C127-486F-B45F-A2B18B2FC85E}" destId="{2B10F263-81C5-400C-A1B5-35278C602A67}" srcOrd="16" destOrd="0" presId="urn:microsoft.com/office/officeart/2009/3/layout/RandomtoResultProcess"/>
    <dgm:cxn modelId="{0BEE9B34-FF31-4329-90B2-7F9D6E91820C}" type="presParOf" srcId="{F5C95367-C127-486F-B45F-A2B18B2FC85E}" destId="{F0D48E4C-966D-4AB5-A8A1-5E153E5B8D4C}" srcOrd="17" destOrd="0" presId="urn:microsoft.com/office/officeart/2009/3/layout/RandomtoResultProcess"/>
    <dgm:cxn modelId="{D0DCDD84-BF64-4E82-94F0-6FAD698ACF4F}" type="presParOf" srcId="{F5C95367-C127-486F-B45F-A2B18B2FC85E}" destId="{91D94996-04E7-44BD-8240-444396C9195E}" srcOrd="18" destOrd="0" presId="urn:microsoft.com/office/officeart/2009/3/layout/RandomtoResultProcess"/>
    <dgm:cxn modelId="{2AA6B81E-C732-40D1-9D72-4363335E14E7}" type="presParOf" srcId="{2593B3A2-0EE9-4F71-B7A5-7D8399DAAC86}" destId="{4CA334E4-17F0-40DB-997C-F6BE30DA7896}" srcOrd="1" destOrd="0" presId="urn:microsoft.com/office/officeart/2009/3/layout/RandomtoResultProcess"/>
    <dgm:cxn modelId="{35264C66-A337-4001-932A-FAC46685430D}" type="presParOf" srcId="{4CA334E4-17F0-40DB-997C-F6BE30DA7896}" destId="{D4DEBA65-6D22-436A-A74B-A136275F403D}" srcOrd="0" destOrd="0" presId="urn:microsoft.com/office/officeart/2009/3/layout/RandomtoResultProcess"/>
    <dgm:cxn modelId="{70FA5BF2-8926-4253-BFAD-964CFC7C1E18}" type="presParOf" srcId="{4CA334E4-17F0-40DB-997C-F6BE30DA7896}" destId="{DBE67E02-F679-4AF3-B3EE-18ED3D9A3E64}" srcOrd="1" destOrd="0" presId="urn:microsoft.com/office/officeart/2009/3/layout/RandomtoResultProcess"/>
    <dgm:cxn modelId="{23BE1FF5-7828-4741-A461-5882DF5FD752}" type="presParOf" srcId="{2593B3A2-0EE9-4F71-B7A5-7D8399DAAC86}" destId="{BB039934-BD5C-4D7F-BE84-5301A0CB1B24}" srcOrd="2" destOrd="0" presId="urn:microsoft.com/office/officeart/2009/3/layout/RandomtoResultProcess"/>
    <dgm:cxn modelId="{2F929ADA-ED6E-4D1E-B8F8-E42EAADC5B0F}" type="presParOf" srcId="{BB039934-BD5C-4D7F-BE84-5301A0CB1B24}" destId="{27685F48-2C91-460F-877E-58E620740AC8}" srcOrd="0" destOrd="0" presId="urn:microsoft.com/office/officeart/2009/3/layout/RandomtoResultProcess"/>
    <dgm:cxn modelId="{33B4ED7F-D60E-4F01-A15B-5487641C4551}" type="presParOf" srcId="{BB039934-BD5C-4D7F-BE84-5301A0CB1B24}" destId="{350FD221-9A6B-41BE-9F92-24DC9D7FFBA6}" srcOrd="1" destOrd="0" presId="urn:microsoft.com/office/officeart/2009/3/layout/RandomtoResultProcess"/>
    <dgm:cxn modelId="{EFBC9602-71A8-46DC-BA65-FFE41187B0E0}" type="presParOf" srcId="{2593B3A2-0EE9-4F71-B7A5-7D8399DAAC86}" destId="{DA938563-8E82-4014-932F-40949B13643C}" srcOrd="3" destOrd="0" presId="urn:microsoft.com/office/officeart/2009/3/layout/RandomtoResultProcess"/>
    <dgm:cxn modelId="{DA3DFF79-B08C-43B4-87D3-03CDEBA80AFA}" type="presParOf" srcId="{DA938563-8E82-4014-932F-40949B13643C}" destId="{375CBDB5-EB52-4CE4-AC8F-8C9BD19892D1}" srcOrd="0" destOrd="0" presId="urn:microsoft.com/office/officeart/2009/3/layout/RandomtoResultProcess"/>
    <dgm:cxn modelId="{E31F3541-F10D-4BE4-BC84-2C9C18CFDACF}" type="presParOf" srcId="{DA938563-8E82-4014-932F-40949B13643C}" destId="{06F9964A-98BF-4B65-9367-61D0EA37802F}" srcOrd="1" destOrd="0" presId="urn:microsoft.com/office/officeart/2009/3/layout/RandomtoResultProcess"/>
    <dgm:cxn modelId="{EBFB4169-233D-4664-B6DF-B2811C878FA6}" type="presParOf" srcId="{2593B3A2-0EE9-4F71-B7A5-7D8399DAAC86}" destId="{0986E51B-3114-4F16-BAC7-A1862E15EB2A}" srcOrd="4" destOrd="0" presId="urn:microsoft.com/office/officeart/2009/3/layout/RandomtoResultProcess"/>
    <dgm:cxn modelId="{FDD2B64B-ED81-4E7C-A1B6-BB2864BF73B3}" type="presParOf" srcId="{0986E51B-3114-4F16-BAC7-A1862E15EB2A}" destId="{4851CA53-E746-47B9-BB1B-ED17F832A5A2}" srcOrd="0" destOrd="0" presId="urn:microsoft.com/office/officeart/2009/3/layout/RandomtoResultProcess"/>
    <dgm:cxn modelId="{80ED27EE-22F1-4EAC-9470-20C45F2FF864}" type="presParOf" srcId="{0986E51B-3114-4F16-BAC7-A1862E15EB2A}" destId="{0A572725-C8EB-44B8-B201-706D0581517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F2F8-E5FA-4312-9341-2C1413AACC0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32893-80F9-4F24-A991-2D1AB4B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2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32893-80F9-4F24-A991-2D1AB4B9D6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6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3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25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2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47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7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53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6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43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3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65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46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51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93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56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90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07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65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27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2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5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24150"/>
            <a:ext cx="7772400" cy="1021556"/>
          </a:xfrm>
        </p:spPr>
        <p:txBody>
          <a:bodyPr/>
          <a:lstStyle/>
          <a:p>
            <a:r>
              <a:rPr lang="x-none" smtClean="0">
                <a:solidFill>
                  <a:srgbClr val="002060"/>
                </a:solidFill>
              </a:rPr>
              <a:t>ŠTA VAM PRUŽA SPOTCOOLER?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42950"/>
            <a:ext cx="72390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sz="1800" b="1" dirty="0" smtClean="0">
                <a:solidFill>
                  <a:srgbClr val="002060"/>
                </a:solidFill>
              </a:rPr>
              <a:t>1</a:t>
            </a:r>
            <a:r>
              <a:rPr lang="x-none" sz="2400" b="1" dirty="0" smtClean="0">
                <a:solidFill>
                  <a:srgbClr val="002060"/>
                </a:solidFill>
              </a:rPr>
              <a:t>.</a:t>
            </a:r>
            <a:r>
              <a:rPr lang="x-none" sz="4000" b="1" dirty="0" smtClean="0">
                <a:solidFill>
                  <a:srgbClr val="002060"/>
                </a:solidFill>
              </a:rPr>
              <a:t> </a:t>
            </a:r>
            <a:r>
              <a:rPr lang="x-none" sz="2000" dirty="0" smtClean="0">
                <a:solidFill>
                  <a:srgbClr val="002060"/>
                </a:solidFill>
              </a:rPr>
              <a:t>Omogućava </a:t>
            </a:r>
            <a:r>
              <a:rPr lang="x-non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24h protok hladnog vazduha</a:t>
            </a:r>
            <a:r>
              <a:rPr lang="x-none" sz="2000" dirty="0">
                <a:solidFill>
                  <a:srgbClr val="002060"/>
                </a:solidFill>
              </a:rPr>
              <a:t>, </a:t>
            </a:r>
            <a:r>
              <a:rPr lang="x-none" sz="2000" dirty="0" smtClean="0">
                <a:solidFill>
                  <a:srgbClr val="002060"/>
                </a:solidFill>
              </a:rPr>
              <a:t>kontinuirano</a:t>
            </a:r>
            <a:endParaRPr lang="x-none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x-none" sz="2000" b="1" dirty="0">
                <a:solidFill>
                  <a:srgbClr val="002060"/>
                </a:solidFill>
              </a:rPr>
              <a:t>2.   </a:t>
            </a:r>
            <a:r>
              <a:rPr lang="x-non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Produžava</a:t>
            </a:r>
            <a:r>
              <a:rPr lang="x-non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2000" dirty="0">
                <a:solidFill>
                  <a:srgbClr val="002060"/>
                </a:solidFill>
              </a:rPr>
              <a:t>vreme svežine voća i povrća tako što:</a:t>
            </a:r>
          </a:p>
          <a:p>
            <a:pPr>
              <a:buFontTx/>
              <a:buChar char="-"/>
            </a:pPr>
            <a:r>
              <a:rPr lang="x-none" sz="2000" i="1" dirty="0">
                <a:solidFill>
                  <a:srgbClr val="002060"/>
                </a:solidFill>
              </a:rPr>
              <a:t>usporava proces sazrevanja </a:t>
            </a:r>
          </a:p>
          <a:p>
            <a:pPr>
              <a:buFontTx/>
              <a:buChar char="-"/>
            </a:pPr>
            <a:r>
              <a:rPr lang="x-none" sz="2000" i="1" dirty="0">
                <a:solidFill>
                  <a:srgbClr val="002060"/>
                </a:solidFill>
              </a:rPr>
              <a:t>nema smanjenja specifične težine </a:t>
            </a:r>
          </a:p>
          <a:p>
            <a:pPr>
              <a:buFontTx/>
              <a:buChar char="-"/>
            </a:pPr>
            <a:r>
              <a:rPr lang="x-none" sz="2000" i="1" dirty="0">
                <a:solidFill>
                  <a:srgbClr val="002060"/>
                </a:solidFill>
              </a:rPr>
              <a:t>nema oslobađanja CO2 iz pojedinačnih biljaka, što automatski štiti i ostale izložene biljke od zagađenja i </a:t>
            </a:r>
            <a:r>
              <a:rPr lang="x-none" sz="2000" i="1" dirty="0" smtClean="0">
                <a:solidFill>
                  <a:srgbClr val="002060"/>
                </a:solidFill>
              </a:rPr>
              <a:t>degradacije</a:t>
            </a:r>
          </a:p>
          <a:p>
            <a:pPr>
              <a:buFontTx/>
              <a:buChar char="-"/>
            </a:pPr>
            <a:r>
              <a:rPr lang="x-none" sz="2000" i="1" dirty="0">
                <a:solidFill>
                  <a:srgbClr val="002060"/>
                </a:solidFill>
              </a:rPr>
              <a:t>n</a:t>
            </a:r>
            <a:r>
              <a:rPr lang="x-none" sz="2000" i="1" dirty="0" smtClean="0">
                <a:solidFill>
                  <a:srgbClr val="002060"/>
                </a:solidFill>
              </a:rPr>
              <a:t>ema kondenzacije</a:t>
            </a:r>
            <a:endParaRPr lang="x-none" sz="2000" i="1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x-none" sz="2000" b="1" dirty="0" smtClean="0">
                <a:solidFill>
                  <a:srgbClr val="002060"/>
                </a:solidFill>
              </a:rPr>
              <a:t>3</a:t>
            </a:r>
            <a:r>
              <a:rPr lang="x-none" sz="2000" b="1" dirty="0" smtClean="0">
                <a:solidFill>
                  <a:srgbClr val="00B050"/>
                </a:solidFill>
              </a:rPr>
              <a:t>.    </a:t>
            </a:r>
            <a:r>
              <a:rPr lang="x-none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Smanjenje </a:t>
            </a:r>
            <a:r>
              <a:rPr lang="x-non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otpada </a:t>
            </a:r>
            <a:r>
              <a:rPr lang="x-none" sz="2000" dirty="0">
                <a:solidFill>
                  <a:srgbClr val="002060"/>
                </a:solidFill>
              </a:rPr>
              <a:t>voća i povrća  u obimu od </a:t>
            </a:r>
            <a:r>
              <a:rPr lang="x-non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do </a:t>
            </a:r>
            <a:r>
              <a:rPr lang="x-non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endParaRPr lang="x-none" sz="2000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x-none" sz="2000" b="1" dirty="0" smtClean="0">
                <a:solidFill>
                  <a:srgbClr val="002060"/>
                </a:solidFill>
              </a:rPr>
              <a:t>4.    </a:t>
            </a:r>
            <a:r>
              <a:rPr lang="x-none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Ušteda</a:t>
            </a:r>
            <a:r>
              <a:rPr lang="x-none" sz="2000" dirty="0" smtClean="0">
                <a:solidFill>
                  <a:srgbClr val="002060"/>
                </a:solidFill>
              </a:rPr>
              <a:t> </a:t>
            </a:r>
            <a:r>
              <a:rPr lang="x-none" sz="2000" dirty="0">
                <a:solidFill>
                  <a:srgbClr val="002060"/>
                </a:solidFill>
              </a:rPr>
              <a:t>radnog vremena </a:t>
            </a:r>
            <a:r>
              <a:rPr lang="x-none" sz="1600" dirty="0">
                <a:solidFill>
                  <a:srgbClr val="002060"/>
                </a:solidFill>
              </a:rPr>
              <a:t>(nema prebacivanja voća i povrća u rashladne komore</a:t>
            </a:r>
            <a:r>
              <a:rPr lang="x-none" sz="1600" dirty="0" smtClean="0">
                <a:solidFill>
                  <a:srgbClr val="002060"/>
                </a:solidFill>
              </a:rPr>
              <a:t>)</a:t>
            </a:r>
            <a:endParaRPr lang="x-none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x-none" sz="2000" b="1" dirty="0" smtClean="0">
                <a:solidFill>
                  <a:srgbClr val="002060"/>
                </a:solidFill>
              </a:rPr>
              <a:t>5.    </a:t>
            </a:r>
            <a:r>
              <a:rPr lang="x-none" sz="2000" dirty="0" smtClean="0">
                <a:solidFill>
                  <a:srgbClr val="002060"/>
                </a:solidFill>
              </a:rPr>
              <a:t>Na </a:t>
            </a:r>
            <a:r>
              <a:rPr lang="x-none" sz="2000" dirty="0">
                <a:solidFill>
                  <a:srgbClr val="002060"/>
                </a:solidFill>
              </a:rPr>
              <a:t>godišnjem nivou </a:t>
            </a:r>
            <a:r>
              <a:rPr lang="x-non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porast prodaje oko 1,5%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17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1950"/>
            <a:ext cx="6934200" cy="701278"/>
          </a:xfrm>
        </p:spPr>
        <p:txBody>
          <a:bodyPr>
            <a:noAutofit/>
          </a:bodyPr>
          <a:lstStyle/>
          <a:p>
            <a:pPr algn="r"/>
            <a:r>
              <a:rPr 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UTICAJ </a:t>
            </a: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SPOTCOOLERA</a:t>
            </a:r>
            <a:b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SMANJENJE TEŽINE/KIVI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313362"/>
              </p:ext>
            </p:extLst>
          </p:nvPr>
        </p:nvGraphicFramePr>
        <p:xfrm>
          <a:off x="1981200" y="1174750"/>
          <a:ext cx="6629400" cy="360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95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950"/>
            <a:ext cx="7848600" cy="701278"/>
          </a:xfrm>
        </p:spPr>
        <p:txBody>
          <a:bodyPr>
            <a:noAutofit/>
          </a:bodyPr>
          <a:lstStyle/>
          <a:p>
            <a:pPr algn="r"/>
            <a:r>
              <a:rPr 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UTICAJ </a:t>
            </a: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SPOTCOOLERA</a:t>
            </a:r>
            <a:b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x-none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SMANJENJE TEŽINE/KRUŠKA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314844"/>
              </p:ext>
            </p:extLst>
          </p:nvPr>
        </p:nvGraphicFramePr>
        <p:xfrm>
          <a:off x="1905000" y="1198562"/>
          <a:ext cx="6710336" cy="358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93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1950"/>
            <a:ext cx="6934200" cy="701278"/>
          </a:xfrm>
        </p:spPr>
        <p:txBody>
          <a:bodyPr>
            <a:noAutofit/>
          </a:bodyPr>
          <a:lstStyle/>
          <a:p>
            <a:pPr algn="r"/>
            <a:r>
              <a:rPr lang="x-non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*UTICAJ SPOTCOOLERA </a:t>
            </a:r>
            <a:br>
              <a:rPr lang="x-non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x-none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SMANJENJE </a:t>
            </a:r>
            <a:r>
              <a:rPr lang="x-none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UKUPNOG </a:t>
            </a:r>
            <a:r>
              <a:rPr lang="x-non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OTPADA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135" y="1352550"/>
            <a:ext cx="7028065" cy="3048000"/>
          </a:xfrm>
        </p:spPr>
      </p:pic>
      <p:sp>
        <p:nvSpPr>
          <p:cNvPr id="5" name="TextBox 4"/>
          <p:cNvSpPr txBox="1"/>
          <p:nvPr/>
        </p:nvSpPr>
        <p:spPr>
          <a:xfrm>
            <a:off x="1932728" y="4705350"/>
            <a:ext cx="193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 smtClean="0">
                <a:solidFill>
                  <a:srgbClr val="002060"/>
                </a:solidFill>
              </a:rPr>
              <a:t>Sa SpotCoolerom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2928" y="4705350"/>
            <a:ext cx="172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 smtClean="0">
                <a:solidFill>
                  <a:srgbClr val="002060"/>
                </a:solidFill>
              </a:rPr>
              <a:t>Bez SpotCoolera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09128" y="4629150"/>
            <a:ext cx="679893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08928" y="4629150"/>
            <a:ext cx="6798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4784527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rgbClr val="002060"/>
                </a:solidFill>
              </a:rPr>
              <a:t>*</a:t>
            </a:r>
            <a:r>
              <a:rPr lang="x-none" sz="1400" dirty="0" smtClean="0"/>
              <a:t> </a:t>
            </a:r>
            <a:r>
              <a:rPr lang="x-none" sz="1400" dirty="0" smtClean="0">
                <a:solidFill>
                  <a:srgbClr val="002060"/>
                </a:solidFill>
              </a:rPr>
              <a:t>Izvor, </a:t>
            </a:r>
            <a:r>
              <a:rPr lang="x-none" sz="1400" smtClean="0">
                <a:solidFill>
                  <a:srgbClr val="002060"/>
                </a:solidFill>
              </a:rPr>
              <a:t>ICA Sweden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593784"/>
            <a:ext cx="1066800" cy="5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52600" y="361950"/>
            <a:ext cx="6934200" cy="701278"/>
          </a:xfrm>
        </p:spPr>
        <p:txBody>
          <a:bodyPr>
            <a:noAutofit/>
          </a:bodyPr>
          <a:lstStyle/>
          <a:p>
            <a:pPr algn="r"/>
            <a:r>
              <a:rPr lang="x-non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*UTICAJ SPOTCOOLERA </a:t>
            </a:r>
            <a:br>
              <a:rPr lang="x-non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x-none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SMANJENJE </a:t>
            </a:r>
            <a:r>
              <a:rPr lang="x-none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UKUPNOG </a:t>
            </a:r>
            <a:r>
              <a:rPr lang="x-non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OTPADA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2728" y="4705350"/>
            <a:ext cx="193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 smtClean="0">
                <a:solidFill>
                  <a:srgbClr val="002060"/>
                </a:solidFill>
              </a:rPr>
              <a:t>Sa SpotCoolerom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2928" y="4705350"/>
            <a:ext cx="172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 smtClean="0">
                <a:solidFill>
                  <a:srgbClr val="002060"/>
                </a:solidFill>
              </a:rPr>
              <a:t>Bez SpotCoolera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09128" y="4629150"/>
            <a:ext cx="679893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08928" y="4629150"/>
            <a:ext cx="6798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6600" y="4734997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 smtClean="0">
                <a:solidFill>
                  <a:srgbClr val="002060"/>
                </a:solidFill>
              </a:rPr>
              <a:t>*</a:t>
            </a:r>
            <a:r>
              <a:rPr lang="x-none" sz="1400" smtClean="0"/>
              <a:t> </a:t>
            </a:r>
            <a:r>
              <a:rPr lang="x-none" sz="1400" smtClean="0">
                <a:solidFill>
                  <a:srgbClr val="002060"/>
                </a:solidFill>
              </a:rPr>
              <a:t>Izvor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1" r="12251"/>
          <a:stretch/>
        </p:blipFill>
        <p:spPr>
          <a:xfrm>
            <a:off x="2008928" y="1538524"/>
            <a:ext cx="6476704" cy="2778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00550"/>
            <a:ext cx="1193940" cy="7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be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72336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r="8448"/>
          <a:stretch/>
        </p:blipFill>
        <p:spPr bwMode="auto">
          <a:xfrm>
            <a:off x="6059624" y="1326965"/>
            <a:ext cx="2218744" cy="208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352550"/>
            <a:ext cx="27178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38400" y="7334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>
                <a:solidFill>
                  <a:srgbClr val="002060"/>
                </a:solidFill>
              </a:rPr>
              <a:t>SPOTCOOLER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76777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>
                <a:solidFill>
                  <a:srgbClr val="FF0000"/>
                </a:solidFill>
              </a:rPr>
              <a:t>VS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666750"/>
            <a:ext cx="276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smtClean="0">
                <a:solidFill>
                  <a:srgbClr val="002060"/>
                </a:solidFill>
              </a:rPr>
              <a:t>STANDARDNA  RASHLADNA VITRINA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5800" y="3686556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smtClean="0">
                <a:solidFill>
                  <a:srgbClr val="002060"/>
                </a:solidFill>
              </a:rPr>
              <a:t>Nema kondenzacije, što je osnovni razlog zbog čega voće i povrće imaju produženu svežinu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63855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smtClean="0">
                <a:solidFill>
                  <a:srgbClr val="002060"/>
                </a:solidFill>
              </a:rPr>
              <a:t>Emituje vlagu što dovodi do kondenzacije i bržeg truljenja voća i povrća</a:t>
            </a:r>
            <a:endParaRPr lang="en-US" sz="1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1950"/>
            <a:ext cx="6934200" cy="701278"/>
          </a:xfrm>
        </p:spPr>
        <p:txBody>
          <a:bodyPr>
            <a:noAutofit/>
          </a:bodyPr>
          <a:lstStyle/>
          <a:p>
            <a:pPr algn="r"/>
            <a:r>
              <a:rPr lang="x-non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23494"/>
              </p:ext>
            </p:extLst>
          </p:nvPr>
        </p:nvGraphicFramePr>
        <p:xfrm>
          <a:off x="1828800" y="742950"/>
          <a:ext cx="7620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21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3"/>
          <a:stretch/>
        </p:blipFill>
        <p:spPr>
          <a:xfrm>
            <a:off x="6308497" y="1581150"/>
            <a:ext cx="2835503" cy="2895600"/>
          </a:xfr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905000" y="971550"/>
            <a:ext cx="6781800" cy="39278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CS" sz="1400" dirty="0" smtClean="0"/>
              <a:t>Uređaj je dostupan u zasebnim jedinicama, a upravo njegova modularnost dozvoljava da se jedinice kombinuju shodno veličini površina za rashlađivanje.</a:t>
            </a:r>
          </a:p>
          <a:p>
            <a:pPr marL="0" indent="0">
              <a:buNone/>
            </a:pPr>
            <a:endParaRPr lang="sr-Latn-CS" sz="1400" dirty="0" smtClean="0"/>
          </a:p>
          <a:p>
            <a:pPr marL="0" indent="0">
              <a:buNone/>
            </a:pPr>
            <a:r>
              <a:rPr lang="sr-Latn-CS" sz="1400" dirty="0" smtClean="0"/>
              <a:t>SpotCooler C3	</a:t>
            </a:r>
          </a:p>
          <a:p>
            <a:pPr marL="0" indent="0">
              <a:buNone/>
            </a:pPr>
            <a:r>
              <a:rPr lang="sr-Latn-CS" sz="1400" dirty="0" smtClean="0"/>
              <a:t>5,0m dužine, pokriva oko 15m2 izložbene površine</a:t>
            </a:r>
          </a:p>
          <a:p>
            <a:pPr marL="0" indent="0">
              <a:buNone/>
            </a:pPr>
            <a:endParaRPr lang="sr-Latn-CS" sz="1400" dirty="0" smtClean="0"/>
          </a:p>
          <a:p>
            <a:pPr marL="0" indent="0">
              <a:buNone/>
            </a:pPr>
            <a:endParaRPr lang="sr-Latn-CS" sz="1400" dirty="0" smtClean="0"/>
          </a:p>
          <a:p>
            <a:pPr marL="0" indent="0">
              <a:buNone/>
            </a:pPr>
            <a:r>
              <a:rPr lang="sr-Latn-CS" sz="1400" dirty="0" smtClean="0"/>
              <a:t>SpotCooler C2</a:t>
            </a:r>
          </a:p>
          <a:p>
            <a:pPr marL="0" indent="0">
              <a:buNone/>
            </a:pPr>
            <a:r>
              <a:rPr lang="sr-Latn-CS" sz="1400" dirty="0" smtClean="0"/>
              <a:t>3,5m dužine, pokriva oko 10m2 izložbene površine</a:t>
            </a:r>
          </a:p>
          <a:p>
            <a:pPr marL="0" indent="0">
              <a:buNone/>
            </a:pPr>
            <a:endParaRPr lang="sr-Latn-CS" sz="1400" dirty="0" smtClean="0"/>
          </a:p>
          <a:p>
            <a:pPr marL="0" indent="0">
              <a:buNone/>
            </a:pPr>
            <a:endParaRPr lang="sr-Latn-CS" sz="1400" dirty="0" smtClean="0"/>
          </a:p>
          <a:p>
            <a:pPr marL="0" indent="0">
              <a:buNone/>
            </a:pPr>
            <a:r>
              <a:rPr lang="sr-Latn-CS" sz="1400" dirty="0" smtClean="0"/>
              <a:t>SpotCooler C1</a:t>
            </a:r>
          </a:p>
          <a:p>
            <a:pPr marL="0" indent="0">
              <a:buNone/>
            </a:pPr>
            <a:r>
              <a:rPr lang="sr-Latn-CS" sz="1400" dirty="0" smtClean="0"/>
              <a:t>2,0m dužine, pokriva oko 5m2 izložbene površine</a:t>
            </a:r>
          </a:p>
          <a:p>
            <a:pPr marL="0" indent="0">
              <a:buNone/>
            </a:pPr>
            <a:endParaRPr lang="sr-Latn-CS" sz="1200" dirty="0" smtClean="0"/>
          </a:p>
          <a:p>
            <a:pPr marL="0" indent="0">
              <a:buNone/>
            </a:pPr>
            <a:endParaRPr lang="sr-Latn-CS" sz="12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361950"/>
            <a:ext cx="6934200" cy="701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x-non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MODULARAN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17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24150"/>
            <a:ext cx="7772400" cy="1021556"/>
          </a:xfrm>
        </p:spPr>
        <p:txBody>
          <a:bodyPr/>
          <a:lstStyle/>
          <a:p>
            <a:r>
              <a:rPr lang="x-none" smtClean="0">
                <a:solidFill>
                  <a:srgbClr val="002060"/>
                </a:solidFill>
              </a:rPr>
              <a:t>O PROIZVODU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95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133350"/>
            <a:ext cx="6934200" cy="701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C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TEHNIČKE KARAKTERISTIKE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601592"/>
              </p:ext>
            </p:extLst>
          </p:nvPr>
        </p:nvGraphicFramePr>
        <p:xfrm>
          <a:off x="1905000" y="895350"/>
          <a:ext cx="7010400" cy="412395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3124200"/>
                <a:gridCol w="762000"/>
                <a:gridCol w="1143000"/>
                <a:gridCol w="914400"/>
                <a:gridCol w="1066800"/>
              </a:tblGrid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smtClean="0">
                          <a:effectLst/>
                        </a:rPr>
                        <a:t>DIMENZIJE I TEŽINA</a:t>
                      </a:r>
                      <a:endParaRPr lang="en-US" sz="16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smtClean="0">
                          <a:effectLst/>
                        </a:rPr>
                        <a:t>C1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smtClean="0">
                          <a:effectLst/>
                        </a:rPr>
                        <a:t>C2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smtClean="0">
                          <a:effectLst/>
                        </a:rPr>
                        <a:t>C3</a:t>
                      </a:r>
                      <a:endParaRPr lang="en-US" sz="16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Izložbena površina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m²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15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Dužina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mm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2010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3645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5280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Širina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mm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1410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1410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1410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Visina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mm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380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380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380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Minimalna visina plafona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mm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2700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2700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2700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Preporučena visina instalacije (od poda </a:t>
                      </a:r>
                      <a:r>
                        <a:rPr lang="sr-Latn-RS" sz="1100" b="1" u="none" strike="noStrike" smtClean="0">
                          <a:effectLst/>
                        </a:rPr>
                        <a:t/>
                      </a:r>
                      <a:br>
                        <a:rPr lang="sr-Latn-RS" sz="1100" b="1" u="none" strike="noStrike" smtClean="0">
                          <a:effectLst/>
                        </a:rPr>
                      </a:br>
                      <a:r>
                        <a:rPr lang="en-US" sz="1100" b="1" u="none" strike="noStrike" smtClean="0">
                          <a:effectLst/>
                        </a:rPr>
                        <a:t>d</a:t>
                      </a:r>
                      <a:r>
                        <a:rPr lang="sr-Latn-RS" sz="1100" b="1" u="none" strike="noStrike" smtClean="0">
                          <a:effectLst/>
                        </a:rPr>
                        <a:t>o</a:t>
                      </a:r>
                      <a:r>
                        <a:rPr lang="sr-Latn-RS" sz="1100" b="1" u="none" strike="noStrike" baseline="0" smtClean="0">
                          <a:effectLst/>
                        </a:rPr>
                        <a:t> </a:t>
                      </a:r>
                      <a:r>
                        <a:rPr lang="en-US" sz="1100" b="1" u="none" strike="noStrike" smtClean="0">
                          <a:effectLst/>
                        </a:rPr>
                        <a:t>najnižeg dela SpotCooler-a)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mm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2100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2100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2100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Neto težina (bez. punjenja rashladnog medijuma)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kg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77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144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211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1100" b="1" u="none" strike="noStrike" smtClean="0">
                          <a:effectLst/>
                        </a:rPr>
                        <a:t>TEHNIČKA</a:t>
                      </a:r>
                      <a:r>
                        <a:rPr lang="sr-Latn-CS" sz="1100" b="1" u="none" strike="noStrike" baseline="0" smtClean="0">
                          <a:effectLst/>
                        </a:rPr>
                        <a:t> SPECIFIKACIJA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Opseg ambijentalne temperature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˚C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15-25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15-25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15-25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Opseg rada SpotCooler-a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˚C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7-15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7-15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7-15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7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Rashladni fluid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tip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Voda/Glikol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Voda/Glikol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Voda/Glikol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Količina rashladnog fluida u instalaciji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lit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30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60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90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smtClean="0">
                          <a:effectLst/>
                        </a:rPr>
                        <a:t>Kapacitet hlađenja (na temperaturi</a:t>
                      </a:r>
                      <a:r>
                        <a:rPr lang="pl-PL" sz="1100" b="1" u="none" strike="noStrike" baseline="0" smtClean="0">
                          <a:effectLst/>
                        </a:rPr>
                        <a:t> </a:t>
                      </a:r>
                      <a:r>
                        <a:rPr lang="pl-PL" sz="1100" b="1" u="none" strike="noStrike" smtClean="0">
                          <a:effectLst/>
                        </a:rPr>
                        <a:t>prostora </a:t>
                      </a:r>
                      <a:br>
                        <a:rPr lang="pl-PL" sz="1100" b="1" u="none" strike="noStrike" smtClean="0">
                          <a:effectLst/>
                        </a:rPr>
                      </a:br>
                      <a:r>
                        <a:rPr lang="pl-PL" sz="1100" b="1" u="none" strike="noStrike" smtClean="0">
                          <a:effectLst/>
                        </a:rPr>
                        <a:t>od 20°C</a:t>
                      </a:r>
                      <a:r>
                        <a:rPr lang="pl-PL" sz="1100" b="1" u="none" strike="noStrike" baseline="0" smtClean="0">
                          <a:effectLst/>
                        </a:rPr>
                        <a:t> </a:t>
                      </a:r>
                      <a:r>
                        <a:rPr lang="pl-PL" sz="1100" b="1" u="none" strike="noStrike" smtClean="0">
                          <a:effectLst/>
                        </a:rPr>
                        <a:t>i temperaturi uređaja od 9°C)</a:t>
                      </a:r>
                      <a:endParaRPr lang="pl-PL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Watt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5000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9400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14100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Maksimalni radni pritisak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bar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ELEKTRO SPECIFIKACIJA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 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Voltaža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V/Hz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230/50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230/50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230/50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Nominalna potrošnja električne energije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Watt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220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350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550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smtClean="0">
                          <a:effectLst/>
                        </a:rPr>
                        <a:t>IP klasa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klasa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IP21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IP21</a:t>
                      </a:r>
                      <a:endParaRPr lang="en-US" sz="1100" b="1" i="0" u="none" strike="noStrike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smtClean="0">
                          <a:effectLst/>
                        </a:rPr>
                        <a:t>IP21</a:t>
                      </a:r>
                      <a:endParaRPr lang="en-US" sz="11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40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7400" y="866981"/>
            <a:ext cx="6629400" cy="1095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CS" sz="1400" dirty="0" smtClean="0"/>
              <a:t>U cilju minimalne potrošnje električne energije SpotCooler poseduje ZoneControl tehnologiju.</a:t>
            </a:r>
          </a:p>
          <a:p>
            <a:pPr algn="l"/>
            <a:r>
              <a:rPr lang="sr-Latn-CS" sz="1400" dirty="0" smtClean="0"/>
              <a:t>ZoneControl je regulator temperature sa IR senzorom.</a:t>
            </a:r>
          </a:p>
          <a:p>
            <a:pPr algn="l"/>
            <a:r>
              <a:rPr lang="sr-Latn-CS" sz="1400" dirty="0" smtClean="0"/>
              <a:t>Sve  pumpe imaju promenljive brzine i premašuju nove uslove koje EU propisuje za pumpe za rashladne sisteme. Sve komponente su proizvedene i označene za reciklažu u skladu sa najvišim standardima.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14550"/>
            <a:ext cx="4343400" cy="244316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57400" y="1809750"/>
            <a:ext cx="2514600" cy="2976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CS" sz="1800" dirty="0" smtClean="0"/>
              <a:t>ZONECONTROL </a:t>
            </a:r>
          </a:p>
          <a:p>
            <a:pPr algn="l"/>
            <a:endParaRPr lang="sr-Latn-CS" sz="1800" dirty="0" smtClean="0"/>
          </a:p>
          <a:p>
            <a:pPr algn="l"/>
            <a:r>
              <a:rPr lang="sr-Latn-CS" sz="1400" dirty="0" smtClean="0"/>
              <a:t>Max 2 stepena razlike između modula.</a:t>
            </a:r>
          </a:p>
          <a:p>
            <a:pPr algn="l"/>
            <a:endParaRPr lang="sr-Latn-CS" sz="1400" dirty="0" smtClean="0"/>
          </a:p>
          <a:p>
            <a:pPr algn="l"/>
            <a:r>
              <a:rPr lang="sr-Latn-CS" sz="1400" dirty="0" smtClean="0"/>
              <a:t>Temperatura se pojedinačno podešava u svakoj zoni pomoću IR senzora i promenljive termostatske kontrole.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2600" y="361950"/>
            <a:ext cx="6934200" cy="701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Latn-C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ZONECONTROL TEHNOLOGIJA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992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14369" r="7076" b="16993"/>
          <a:stretch/>
        </p:blipFill>
        <p:spPr>
          <a:xfrm>
            <a:off x="2471988" y="1587500"/>
            <a:ext cx="6354512" cy="357505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905000" y="971550"/>
            <a:ext cx="6781800" cy="39278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CS" sz="1400" dirty="0"/>
              <a:t>SpotCooler </a:t>
            </a:r>
            <a:r>
              <a:rPr lang="sr-Latn-CS" sz="1400" dirty="0" smtClean="0"/>
              <a:t>se isporučuje </a:t>
            </a:r>
            <a:r>
              <a:rPr lang="sr-Latn-CS" sz="1400" dirty="0"/>
              <a:t>sa sopstvenom spoljnom jedinicom. </a:t>
            </a:r>
            <a:r>
              <a:rPr lang="sr-Latn-CS" sz="1400" dirty="0" smtClean="0"/>
              <a:t>Postoji </a:t>
            </a:r>
            <a:r>
              <a:rPr lang="sr-Latn-CS" sz="1400" dirty="0"/>
              <a:t>mogućnost povezivanja unutrašnje jedinice na postojeći sistem rashlade, uz dodavanje hidromodula.</a:t>
            </a:r>
            <a:endParaRPr lang="en-US" sz="11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05000" y="514350"/>
            <a:ext cx="6934200" cy="701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x-non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SPOLJNA JEDINICA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430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24150"/>
            <a:ext cx="7772400" cy="1021556"/>
          </a:xfrm>
        </p:spPr>
        <p:txBody>
          <a:bodyPr/>
          <a:lstStyle/>
          <a:p>
            <a:r>
              <a:rPr lang="x-none" smtClean="0">
                <a:solidFill>
                  <a:srgbClr val="002060"/>
                </a:solidFill>
              </a:rPr>
              <a:t>PRIMERI PRIMENE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88918" y="4809547"/>
            <a:ext cx="274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 smtClean="0"/>
              <a:t>Instalacija Megamark Italija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136"/>
            <a:ext cx="5880812" cy="44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9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12828" r="38312" b="26392"/>
          <a:stretch/>
        </p:blipFill>
        <p:spPr bwMode="auto">
          <a:xfrm>
            <a:off x="2209800" y="155143"/>
            <a:ext cx="6400800" cy="454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4789754"/>
            <a:ext cx="24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 smtClean="0"/>
              <a:t>Instalacija Kiwi Norveška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08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2"/>
          <a:stretch/>
        </p:blipFill>
        <p:spPr>
          <a:xfrm>
            <a:off x="1666413" y="767745"/>
            <a:ext cx="2981787" cy="349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/>
          <a:stretch/>
        </p:blipFill>
        <p:spPr>
          <a:xfrm>
            <a:off x="5069550" y="735855"/>
            <a:ext cx="3981642" cy="351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79950" y="4500121"/>
            <a:ext cx="177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Instalacija Coop Prix </a:t>
            </a:r>
            <a:r>
              <a:rPr lang="nb-NO" dirty="0" smtClean="0"/>
              <a:t>Norve</a:t>
            </a:r>
            <a:r>
              <a:rPr lang="x-none" dirty="0" smtClean="0"/>
              <a:t>š</a:t>
            </a:r>
            <a:r>
              <a:rPr lang="nb-NO" dirty="0" smtClean="0"/>
              <a:t>ka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0295" y="4528589"/>
            <a:ext cx="13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Instalacija </a:t>
            </a:r>
            <a:r>
              <a:rPr lang="en-US" dirty="0" smtClean="0"/>
              <a:t>ICA </a:t>
            </a:r>
            <a:r>
              <a:rPr lang="en-US" dirty="0"/>
              <a:t>Sweden</a:t>
            </a:r>
          </a:p>
        </p:txBody>
      </p:sp>
    </p:spTree>
    <p:extLst>
      <p:ext uri="{BB962C8B-B14F-4D97-AF65-F5344CB8AC3E}">
        <p14:creationId xmlns:p14="http://schemas.microsoft.com/office/powerpoint/2010/main" val="3008010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213"/>
            <a:ext cx="9144000" cy="335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2"/>
          <a:stretch/>
        </p:blipFill>
        <p:spPr>
          <a:xfrm>
            <a:off x="0" y="2291024"/>
            <a:ext cx="9144000" cy="28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29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90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52550"/>
            <a:ext cx="6934200" cy="308967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x-non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SpotCooler</a:t>
            </a:r>
            <a:r>
              <a:rPr lang="x-none" sz="2000" dirty="0">
                <a:solidFill>
                  <a:srgbClr val="002060"/>
                </a:solidFill>
                <a:latin typeface="Calibri" panose="020F0502020204030204" pitchFamily="34" charset="0"/>
              </a:rPr>
              <a:t>  je proizvod koncipiran i dizajniran u Norveškoj od strane vodećih stručnjaka na polju rashladne tehnologije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x-none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x-non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Patentirano tehnološko </a:t>
            </a:r>
            <a:r>
              <a:rPr lang="x-none" sz="2000" dirty="0">
                <a:solidFill>
                  <a:srgbClr val="002060"/>
                </a:solidFill>
                <a:latin typeface="Calibri" panose="020F0502020204030204" pitchFamily="34" charset="0"/>
              </a:rPr>
              <a:t>rešenje za dugoročno i kvalitetno očuvanje svežine </a:t>
            </a:r>
            <a:r>
              <a:rPr lang="x-non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voća </a:t>
            </a:r>
            <a:r>
              <a:rPr lang="x-non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povrća.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x-none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x-none" sz="2000" dirty="0">
                <a:solidFill>
                  <a:srgbClr val="002060"/>
                </a:solidFill>
                <a:latin typeface="Calibri" panose="020F0502020204030204" pitchFamily="34" charset="0"/>
              </a:rPr>
              <a:t>Svoju primenu nalazi, na prvom mestu, u velikim prodajnim </a:t>
            </a:r>
            <a:r>
              <a:rPr lang="x-none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lancima, </a:t>
            </a:r>
            <a:r>
              <a:rPr lang="x-none" sz="2000" dirty="0">
                <a:solidFill>
                  <a:srgbClr val="002060"/>
                </a:solidFill>
                <a:latin typeface="Calibri" panose="020F0502020204030204" pitchFamily="34" charset="0"/>
              </a:rPr>
              <a:t>a zatim </a:t>
            </a:r>
            <a:r>
              <a:rPr lang="x-non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u cvećarama i </a:t>
            </a:r>
            <a:r>
              <a:rPr lang="x-non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restoranima.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73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6" t="10386" r="22391" b="9029"/>
          <a:stretch/>
        </p:blipFill>
        <p:spPr>
          <a:xfrm>
            <a:off x="1676400" y="285750"/>
            <a:ext cx="7374948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7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28750"/>
            <a:ext cx="6934200" cy="3089673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x-none" sz="2000" dirty="0">
                <a:solidFill>
                  <a:srgbClr val="002060"/>
                </a:solidFill>
              </a:rPr>
              <a:t>Sve komponente i tehnologija, koji čine </a:t>
            </a:r>
            <a:r>
              <a:rPr lang="x-non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SpotCooler  </a:t>
            </a:r>
            <a:r>
              <a:rPr lang="x-none" sz="2000" dirty="0">
                <a:solidFill>
                  <a:srgbClr val="002060"/>
                </a:solidFill>
              </a:rPr>
              <a:t>onim što jeste, prošli su sertifikaciju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x-none" sz="2000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x-non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SpotCooler </a:t>
            </a:r>
            <a:r>
              <a:rPr lang="x-none" sz="2000" dirty="0">
                <a:solidFill>
                  <a:srgbClr val="002060"/>
                </a:solidFill>
              </a:rPr>
              <a:t>je i zvanično proglašen inovativnim uređajem koji: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x-none" sz="2000" smtClean="0">
                <a:solidFill>
                  <a:srgbClr val="002060"/>
                </a:solidFill>
              </a:rPr>
              <a:t>Produžava vek trajanja voća i povrća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x-none" sz="2000" smtClean="0">
                <a:solidFill>
                  <a:srgbClr val="002060"/>
                </a:solidFill>
              </a:rPr>
              <a:t>Štedi </a:t>
            </a:r>
            <a:r>
              <a:rPr lang="x-none" sz="2000" dirty="0">
                <a:solidFill>
                  <a:srgbClr val="002060"/>
                </a:solidFill>
              </a:rPr>
              <a:t>energiju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x-none" sz="2000">
                <a:solidFill>
                  <a:srgbClr val="002060"/>
                </a:solidFill>
              </a:rPr>
              <a:t>Ne proizvodi buku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x-none" sz="2000">
                <a:solidFill>
                  <a:srgbClr val="002060"/>
                </a:solidFill>
              </a:rPr>
              <a:t>Ne menja klimu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x-none" sz="2000" smtClean="0">
                <a:solidFill>
                  <a:srgbClr val="002060"/>
                </a:solidFill>
              </a:rPr>
              <a:t>Može </a:t>
            </a:r>
            <a:r>
              <a:rPr lang="x-none" sz="2000" dirty="0">
                <a:solidFill>
                  <a:srgbClr val="002060"/>
                </a:solidFill>
              </a:rPr>
              <a:t>se u potpunosti reciklirati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50" y="3409950"/>
            <a:ext cx="1733550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7087"/>
          <a:stretch/>
        </p:blipFill>
        <p:spPr>
          <a:xfrm>
            <a:off x="7848600" y="57150"/>
            <a:ext cx="1219200" cy="89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43800" y="971550"/>
            <a:ext cx="1653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050" b="1" dirty="0" smtClean="0">
                <a:solidFill>
                  <a:schemeClr val="tx2">
                    <a:lumMod val="50000"/>
                  </a:schemeClr>
                </a:solidFill>
              </a:rPr>
              <a:t>NORWEGIAN TEHNOLOGY</a:t>
            </a:r>
            <a:endParaRPr lang="en-US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/>
          <a:stretch/>
        </p:blipFill>
        <p:spPr>
          <a:xfrm>
            <a:off x="574161" y="1066800"/>
            <a:ext cx="4958970" cy="36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61" y="1102614"/>
            <a:ext cx="2397639" cy="360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21898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>
                <a:solidFill>
                  <a:srgbClr val="002060"/>
                </a:solidFill>
              </a:rPr>
              <a:t>TESTIRANJE, SPOTCOOLER PERFORMANCE U NAŠOJ LABARATORIJI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9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24150"/>
            <a:ext cx="7772400" cy="1021556"/>
          </a:xfrm>
        </p:spPr>
        <p:txBody>
          <a:bodyPr/>
          <a:lstStyle/>
          <a:p>
            <a:r>
              <a:rPr lang="x-none" smtClean="0">
                <a:solidFill>
                  <a:srgbClr val="002060"/>
                </a:solidFill>
              </a:rPr>
              <a:t>ŠTA KAŽE STATISTIKA?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666750"/>
            <a:ext cx="5410200" cy="381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x-none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x-none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x-none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voća i povrća kupujemo neplanirano, odnosno spontano</a:t>
            </a:r>
            <a:endParaRPr lang="en-US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x-none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x-none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Prodaja zavisi od svežine voća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x-none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(svežina zavisi od vlažnosti i temperature)</a:t>
            </a:r>
            <a:endParaRPr lang="x-none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x-none" smtClean="0">
              <a:solidFill>
                <a:srgbClr val="00206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751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71550"/>
            <a:ext cx="6934200" cy="3089673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x-non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Voće i povrće čine i do 60% asortimana </a:t>
            </a:r>
            <a:r>
              <a:rPr lang="x-none" sz="2000" dirty="0">
                <a:solidFill>
                  <a:srgbClr val="002060"/>
                </a:solidFill>
              </a:rPr>
              <a:t>u prehrambenim prodajnim objektima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x-none" sz="2000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x-none" sz="2000" dirty="0">
                <a:solidFill>
                  <a:srgbClr val="002060"/>
                </a:solidFill>
              </a:rPr>
              <a:t>Na mestu prodaje: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x-none" sz="2000" dirty="0">
                <a:solidFill>
                  <a:srgbClr val="002060"/>
                </a:solidFill>
              </a:rPr>
              <a:t>Voće i povrće se </a:t>
            </a:r>
            <a:r>
              <a:rPr lang="x-none" sz="2000">
                <a:solidFill>
                  <a:srgbClr val="002060"/>
                </a:solidFill>
              </a:rPr>
              <a:t>ne </a:t>
            </a:r>
            <a:r>
              <a:rPr lang="x-none" sz="2000" smtClean="0">
                <a:solidFill>
                  <a:srgbClr val="002060"/>
                </a:solidFill>
              </a:rPr>
              <a:t>čuva na </a:t>
            </a:r>
            <a:r>
              <a:rPr lang="x-none" sz="2000">
                <a:solidFill>
                  <a:srgbClr val="002060"/>
                </a:solidFill>
              </a:rPr>
              <a:t>odgovarajućim </a:t>
            </a:r>
            <a:r>
              <a:rPr lang="x-none" sz="2000" smtClean="0">
                <a:solidFill>
                  <a:srgbClr val="002060"/>
                </a:solidFill>
              </a:rPr>
              <a:t>temperaturama</a:t>
            </a:r>
            <a:endParaRPr lang="x-none" sz="2000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x-none" sz="2000" dirty="0">
                <a:solidFill>
                  <a:srgbClr val="002060"/>
                </a:solidFill>
              </a:rPr>
              <a:t>Ne prebacuje se uvek u rashladne komore u vreme kada su objekti </a:t>
            </a:r>
            <a:r>
              <a:rPr lang="x-none" sz="2000">
                <a:solidFill>
                  <a:srgbClr val="002060"/>
                </a:solidFill>
              </a:rPr>
              <a:t>van </a:t>
            </a:r>
            <a:r>
              <a:rPr lang="x-none" sz="2000" smtClean="0">
                <a:solidFill>
                  <a:srgbClr val="002060"/>
                </a:solidFill>
              </a:rPr>
              <a:t>funkcije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x-none" sz="2000" smtClean="0">
                <a:solidFill>
                  <a:srgbClr val="002060"/>
                </a:solidFill>
              </a:rPr>
              <a:t>Usled oslobadjanja ugljen dioksida voće truli i privlači insekte</a:t>
            </a:r>
            <a:endParaRPr lang="x-none" sz="2000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x-non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 neuslovnog čuvanja </a:t>
            </a:r>
            <a:r>
              <a:rPr lang="x-none" sz="2000" dirty="0">
                <a:solidFill>
                  <a:srgbClr val="002060"/>
                </a:solidFill>
              </a:rPr>
              <a:t>voće i povrće brže propada i nije primamljivo potrošačima za kupovinu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31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632</Words>
  <Application>Microsoft Office PowerPoint</Application>
  <PresentationFormat>On-screen Show (16:9)</PresentationFormat>
  <Paragraphs>189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Office Theme</vt:lpstr>
      <vt:lpstr>1_Office Theme</vt:lpstr>
      <vt:lpstr>2_Office Theme</vt:lpstr>
      <vt:lpstr>PowerPoint Presentation</vt:lpstr>
      <vt:lpstr>O PROIZVODU</vt:lpstr>
      <vt:lpstr>PowerPoint Presentation</vt:lpstr>
      <vt:lpstr>PowerPoint Presentation</vt:lpstr>
      <vt:lpstr>PowerPoint Presentation</vt:lpstr>
      <vt:lpstr>PowerPoint Presentation</vt:lpstr>
      <vt:lpstr>ŠTA KAŽE STATISTIKA?</vt:lpstr>
      <vt:lpstr>PowerPoint Presentation</vt:lpstr>
      <vt:lpstr>PowerPoint Presentation</vt:lpstr>
      <vt:lpstr>ŠTA VAM PRUŽA SPOTCOOLER?</vt:lpstr>
      <vt:lpstr>PowerPoint Presentation</vt:lpstr>
      <vt:lpstr>UTICAJ SPOTCOOLERA NA SMANJENJE TEŽINE/KIVI</vt:lpstr>
      <vt:lpstr>UTICAJ SPOTCOOLERA NA SMANJENJE TEŽINE/KRUŠKA</vt:lpstr>
      <vt:lpstr>*UTICAJ SPOTCOOLERA  NA SMANJENJE UKUPNOG OTPADA</vt:lpstr>
      <vt:lpstr>*UTICAJ SPOTCOOLERA  NA SMANJENJE UKUPNOG OTPADA</vt:lpstr>
      <vt:lpstr>PowerPoint Presentation</vt:lpstr>
      <vt:lpstr>PowerPoint Presentation</vt:lpstr>
      <vt:lpstr>REZULTAT </vt:lpstr>
      <vt:lpstr>PowerPoint Presentation</vt:lpstr>
      <vt:lpstr>PowerPoint Presentation</vt:lpstr>
      <vt:lpstr>PowerPoint Presentation</vt:lpstr>
      <vt:lpstr>PowerPoint Presentation</vt:lpstr>
      <vt:lpstr>PRIMERI PRIMENE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</dc:creator>
  <cp:lastModifiedBy>Jelena</cp:lastModifiedBy>
  <cp:revision>79</cp:revision>
  <dcterms:created xsi:type="dcterms:W3CDTF">2006-08-16T00:00:00Z</dcterms:created>
  <dcterms:modified xsi:type="dcterms:W3CDTF">2018-10-15T07:30:18Z</dcterms:modified>
</cp:coreProperties>
</file>